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5"/>
  </p:notesMasterIdLst>
  <p:sldIdLst>
    <p:sldId id="339" r:id="rId2"/>
    <p:sldId id="340" r:id="rId3"/>
    <p:sldId id="341" r:id="rId4"/>
  </p:sldIdLst>
  <p:sldSz cx="11520488" cy="7199313"/>
  <p:notesSz cx="6797675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799"/>
    <a:srgbClr val="AF2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7312" autoAdjust="0"/>
  </p:normalViewPr>
  <p:slideViewPr>
    <p:cSldViewPr snapToGrid="0" snapToObjects="1">
      <p:cViewPr varScale="1">
        <p:scale>
          <a:sx n="86" d="100"/>
          <a:sy n="86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87AA6-8EEE-D649-B87C-CB4D748C4B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233488"/>
            <a:ext cx="5324475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48163"/>
            <a:ext cx="543814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1286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F247-7276-A949-BBB6-B3E2599E42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4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1F247-7276-A949-BBB6-B3E2599E42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83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613" y="842228"/>
            <a:ext cx="8161360" cy="2667914"/>
          </a:xfrm>
        </p:spPr>
        <p:txBody>
          <a:bodyPr bIns="0" anchor="b">
            <a:normAutofit/>
          </a:bodyPr>
          <a:lstStyle>
            <a:lvl1pPr algn="l">
              <a:defRPr sz="623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613" y="3706947"/>
            <a:ext cx="8161359" cy="102627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1" b="0" cap="all" baseline="0">
                <a:solidFill>
                  <a:schemeClr val="tx1"/>
                </a:solidFill>
              </a:defRPr>
            </a:lvl1pPr>
            <a:lvl2pPr marL="432008" indent="0" algn="ctr">
              <a:buNone/>
              <a:defRPr sz="1701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3404" y="345697"/>
            <a:ext cx="4699961" cy="32458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8481" y="838737"/>
            <a:ext cx="766350" cy="528640"/>
          </a:xfrm>
        </p:spPr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4613" y="3704153"/>
            <a:ext cx="816135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9223" y="838737"/>
            <a:ext cx="1526750" cy="489180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102" y="838737"/>
            <a:ext cx="7397633" cy="48918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19223" y="838737"/>
            <a:ext cx="0" cy="489180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142" y="1843530"/>
            <a:ext cx="8167106" cy="1981911"/>
          </a:xfrm>
        </p:spPr>
        <p:txBody>
          <a:bodyPr anchor="b">
            <a:normAutofit/>
          </a:bodyPr>
          <a:lstStyle>
            <a:lvl1pPr algn="l">
              <a:defRPr sz="34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142" y="3995625"/>
            <a:ext cx="8155098" cy="1063341"/>
          </a:xfrm>
        </p:spPr>
        <p:txBody>
          <a:bodyPr tIns="91440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74142" y="3994354"/>
            <a:ext cx="81550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97" y="844948"/>
            <a:ext cx="9076575" cy="1112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7615" y="2110957"/>
            <a:ext cx="4389306" cy="36202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0513" y="2117743"/>
            <a:ext cx="4389306" cy="3612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83" y="844185"/>
            <a:ext cx="9078489" cy="11088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482" y="2120059"/>
            <a:ext cx="4389306" cy="84185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9" b="0" cap="all" baseline="0">
                <a:solidFill>
                  <a:schemeClr val="accent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482" y="2964829"/>
            <a:ext cx="4389306" cy="27760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9181" y="2123686"/>
            <a:ext cx="4389306" cy="84216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9" b="0" cap="all" baseline="0">
                <a:solidFill>
                  <a:schemeClr val="accent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9181" y="2961913"/>
            <a:ext cx="4389306" cy="27686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2" y="838737"/>
            <a:ext cx="3092823" cy="2358953"/>
          </a:xfrm>
        </p:spPr>
        <p:txBody>
          <a:bodyPr anchor="b">
            <a:normAutofit/>
          </a:bodyPr>
          <a:lstStyle>
            <a:lvl1pPr algn="l">
              <a:defRPr sz="22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16" y="838738"/>
            <a:ext cx="5681315" cy="4890689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5102" y="3365024"/>
            <a:ext cx="3094632" cy="2360070"/>
          </a:xfrm>
        </p:spPr>
        <p:txBody>
          <a:bodyPr/>
          <a:lstStyle>
            <a:lvl1pPr marL="0" indent="0" algn="l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68511" y="3365024"/>
            <a:ext cx="3089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5547" y="506167"/>
            <a:ext cx="3850116" cy="5405365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76" y="1185727"/>
            <a:ext cx="5227618" cy="1921690"/>
          </a:xfrm>
        </p:spPr>
        <p:txBody>
          <a:bodyPr anchor="b">
            <a:normAutofit/>
          </a:bodyPr>
          <a:lstStyle>
            <a:lvl1pPr>
              <a:defRPr sz="302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6914" y="1178410"/>
            <a:ext cx="2637439" cy="405874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448" y="3302564"/>
            <a:ext cx="5220130" cy="2103465"/>
          </a:xfrm>
        </p:spPr>
        <p:txBody>
          <a:bodyPr>
            <a:normAutofit/>
          </a:bodyPr>
          <a:lstStyle>
            <a:lvl1pPr marL="0" indent="0" algn="l">
              <a:buNone/>
              <a:defRPr sz="1701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67663" y="5742084"/>
            <a:ext cx="5222915" cy="336055"/>
          </a:xfrm>
        </p:spPr>
        <p:txBody>
          <a:bodyPr/>
          <a:lstStyle>
            <a:lvl1pPr algn="l">
              <a:defRPr/>
            </a:lvl1pPr>
          </a:lstStyle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7663" y="334499"/>
            <a:ext cx="5235816" cy="33690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67663" y="3300058"/>
            <a:ext cx="52229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119983"/>
            <a:ext cx="11520488" cy="43102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431386"/>
            <a:ext cx="11520488" cy="779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29" y="844559"/>
            <a:ext cx="9074345" cy="1101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29" y="2116053"/>
            <a:ext cx="9074345" cy="3622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071" y="346813"/>
            <a:ext cx="3307902" cy="324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D077-59E4-4D46-BAC6-3C72EB11EA68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29" y="345697"/>
            <a:ext cx="5611736" cy="324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3620" y="838737"/>
            <a:ext cx="766350" cy="5286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6">
                <a:solidFill>
                  <a:schemeClr val="accent1"/>
                </a:solidFill>
              </a:defRPr>
            </a:lvl1pPr>
          </a:lstStyle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33415"/>
            <a:ext cx="1152048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024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120000"/>
        </a:lnSpc>
        <a:spcBef>
          <a:spcPts val="94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9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2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A5432.9734AA40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cid:image001.png@01DA5432.9734AA40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cid:image001.png@01DA5432.9734AA40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C7BC87-EC06-124E-BE61-7E0D2518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88" y="111827"/>
            <a:ext cx="11520488" cy="71987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2932A9-41DC-904D-98E4-F68E87B90932}"/>
              </a:ext>
            </a:extLst>
          </p:cNvPr>
          <p:cNvSpPr txBox="1"/>
          <p:nvPr/>
        </p:nvSpPr>
        <p:spPr>
          <a:xfrm>
            <a:off x="5331477" y="944495"/>
            <a:ext cx="115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                Du 6 au 10 janvier</a:t>
            </a:r>
            <a:endParaRPr lang="fr-FR" dirty="0">
              <a:solidFill>
                <a:srgbClr val="AF219B"/>
              </a:solidFill>
              <a:highlight>
                <a:srgbClr val="FF00FF"/>
              </a:highlight>
              <a:latin typeface="Baguet Scrip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8FD31E-F66B-9948-B269-EAAA428D94FE}"/>
              </a:ext>
            </a:extLst>
          </p:cNvPr>
          <p:cNvSpPr txBox="1">
            <a:spLocks noChangeAspect="1"/>
          </p:cNvSpPr>
          <p:nvPr/>
        </p:nvSpPr>
        <p:spPr>
          <a:xfrm>
            <a:off x="2324676" y="1874417"/>
            <a:ext cx="2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2B14AF-B454-7D4E-A130-99AE6B28B95D}"/>
              </a:ext>
            </a:extLst>
          </p:cNvPr>
          <p:cNvSpPr txBox="1">
            <a:spLocks noChangeAspect="1"/>
          </p:cNvSpPr>
          <p:nvPr/>
        </p:nvSpPr>
        <p:spPr>
          <a:xfrm>
            <a:off x="12105452" y="2037331"/>
            <a:ext cx="19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AAC663A-68F5-FE43-B483-E526AC56BAEF}"/>
              </a:ext>
            </a:extLst>
          </p:cNvPr>
          <p:cNvSpPr txBox="1">
            <a:spLocks noChangeAspect="1"/>
          </p:cNvSpPr>
          <p:nvPr/>
        </p:nvSpPr>
        <p:spPr>
          <a:xfrm>
            <a:off x="7039055" y="1756429"/>
            <a:ext cx="189935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Chou rouge au comté et lardons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Bœuf bourguignon</a:t>
            </a:r>
          </a:p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potatoes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yaourt</a:t>
            </a: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betterave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 de porc vigneronne</a:t>
            </a: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Pomme de terre vapeur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Fromage/kiwi</a:t>
            </a: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AF0750-02F7-824E-9DC5-C0E403673DF4}"/>
              </a:ext>
            </a:extLst>
          </p:cNvPr>
          <p:cNvSpPr txBox="1">
            <a:spLocks noChangeAspect="1"/>
          </p:cNvSpPr>
          <p:nvPr/>
        </p:nvSpPr>
        <p:spPr>
          <a:xfrm>
            <a:off x="9124692" y="1658623"/>
            <a:ext cx="1980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Feuilleté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au fromage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Colin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sauce estragon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Riz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Crème caramel 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Brush Script MT" panose="03060802040406070304" pitchFamily="66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726DD67-FC22-C74B-B286-821D0A84D3BB}"/>
              </a:ext>
            </a:extLst>
          </p:cNvPr>
          <p:cNvSpPr txBox="1">
            <a:spLocks noChangeAspect="1"/>
          </p:cNvSpPr>
          <p:nvPr/>
        </p:nvSpPr>
        <p:spPr>
          <a:xfrm>
            <a:off x="2554413" y="4771841"/>
            <a:ext cx="198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6535AB-E750-374A-AD9E-B83749EB3957}"/>
              </a:ext>
            </a:extLst>
          </p:cNvPr>
          <p:cNvSpPr txBox="1">
            <a:spLocks noChangeAspect="1"/>
          </p:cNvSpPr>
          <p:nvPr/>
        </p:nvSpPr>
        <p:spPr>
          <a:xfrm>
            <a:off x="9384550" y="4337603"/>
            <a:ext cx="18313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rgbClr val="FF0000"/>
              </a:solidFill>
              <a:latin typeface="Matura MT Script Capitals" panose="03020802060602070202" pitchFamily="66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Trilogie de radis râpé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Paëlla végétale</a:t>
            </a:r>
          </a:p>
          <a:p>
            <a:pPr algn="ctr"/>
            <a:r>
              <a:rPr lang="fr-FR" sz="1600">
                <a:latin typeface="Calibri" panose="020F0502020204030204" pitchFamily="34" charset="0"/>
                <a:cs typeface="Calibri" panose="020F0502020204030204" pitchFamily="34" charset="0"/>
              </a:rPr>
              <a:t>(Riz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,fèves , champignons, petits pois </a:t>
            </a:r>
            <a:r>
              <a:rPr lang="fr-FR" sz="1600">
                <a:latin typeface="Calibri" panose="020F0502020204030204" pitchFamily="34" charset="0"/>
                <a:cs typeface="Calibri" panose="020F0502020204030204" pitchFamily="34" charset="0"/>
              </a:rPr>
              <a:t>, carottes)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Mousse au chocolat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E08686-88A7-4D4D-99BF-B5C9C73DBCC5}"/>
              </a:ext>
            </a:extLst>
          </p:cNvPr>
          <p:cNvSpPr txBox="1"/>
          <p:nvPr/>
        </p:nvSpPr>
        <p:spPr>
          <a:xfrm>
            <a:off x="6406670" y="3797809"/>
            <a:ext cx="1116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dirty="0">
                <a:solidFill>
                  <a:schemeClr val="accent5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13 au  17 janvier</a:t>
            </a:r>
            <a:endParaRPr lang="fr-FR" dirty="0">
              <a:solidFill>
                <a:srgbClr val="AF219B"/>
              </a:solidFill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  </a:t>
            </a:r>
            <a:endParaRPr lang="fr-FR" sz="2400" b="1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64A62A-73EF-D1E6-6ADB-C4019958CB00}"/>
              </a:ext>
            </a:extLst>
          </p:cNvPr>
          <p:cNvSpPr txBox="1"/>
          <p:nvPr/>
        </p:nvSpPr>
        <p:spPr>
          <a:xfrm>
            <a:off x="148158" y="1634133"/>
            <a:ext cx="224237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>
                <a:latin typeface="Calibri" panose="020F0502020204030204" pitchFamily="34" charset="0"/>
                <a:cs typeface="Calibri" panose="020F0502020204030204" pitchFamily="34" charset="0"/>
              </a:rPr>
              <a:t>Potage de bolet</a:t>
            </a: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Pâtes à la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Carbonara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Yaourt à la vanille</a:t>
            </a: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Chou chinois au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fromage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Wings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Purée de panais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yaourt</a:t>
            </a: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D43F06-5BD8-2FEE-B277-C3A5BCFCDCC4}"/>
              </a:ext>
            </a:extLst>
          </p:cNvPr>
          <p:cNvSpPr txBox="1">
            <a:spLocks noChangeAspect="1"/>
          </p:cNvSpPr>
          <p:nvPr/>
        </p:nvSpPr>
        <p:spPr>
          <a:xfrm>
            <a:off x="2535096" y="1690534"/>
            <a:ext cx="18993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Macédoine</a:t>
            </a:r>
          </a:p>
          <a:p>
            <a:pPr algn="ctr"/>
            <a:endParaRPr lang="fr-FR" sz="16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Jambon grillé</a:t>
            </a:r>
          </a:p>
          <a:p>
            <a:pPr algn="ctr"/>
            <a:r>
              <a:rPr 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Purée de patate douce</a:t>
            </a:r>
          </a:p>
          <a:p>
            <a:pPr algn="ctr"/>
            <a:endParaRPr lang="fr-FR" sz="16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Blackadder ITC" panose="04020505051007020D02" pitchFamily="82" charset="0"/>
                <a:cs typeface="Calibri" panose="020F0502020204030204" pitchFamily="34" charset="0"/>
              </a:rPr>
              <a:t>Brioches des reines</a:t>
            </a: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Blackadder ITC" panose="04020505051007020D02" pitchFamily="82" charset="0"/>
                <a:cs typeface="Calibri" panose="020F0502020204030204" pitchFamily="34" charset="0"/>
              </a:rPr>
              <a:t>et des rois</a:t>
            </a: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Salade paysanne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Encornet à l’armoricaine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Cœur de blé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Riz au lait à la vanille</a:t>
            </a: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6A3D1AE-2D69-9DB8-3DEC-067A2553AC3F}"/>
              </a:ext>
            </a:extLst>
          </p:cNvPr>
          <p:cNvSpPr txBox="1">
            <a:spLocks noChangeAspect="1"/>
          </p:cNvSpPr>
          <p:nvPr/>
        </p:nvSpPr>
        <p:spPr>
          <a:xfrm>
            <a:off x="4586416" y="1308114"/>
            <a:ext cx="1980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Salade andalouse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Dahl de lentilles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Boulgour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Fromage fruits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Potage crécy</a:t>
            </a:r>
          </a:p>
          <a:p>
            <a:pPr lvl="1" algn="ctr"/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Sauté de veau</a:t>
            </a:r>
          </a:p>
          <a:p>
            <a:pPr lvl="1" algn="ctr"/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Purée de pomme de terre</a:t>
            </a:r>
          </a:p>
          <a:p>
            <a:pPr lvl="1" algn="ctr"/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Sablé façon tartelette au citron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logo, clipart, Graphique, Police&#10;&#10;Description générée automatiquement">
            <a:extLst>
              <a:ext uri="{FF2B5EF4-FFF2-40B4-BE49-F238E27FC236}">
                <a16:creationId xmlns:a16="http://schemas.microsoft.com/office/drawing/2014/main" id="{4E1A8986-AEF5-E0E5-BD9B-3A90CDDC8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879" y="111827"/>
            <a:ext cx="1209675" cy="723900"/>
          </a:xfrm>
          <a:prstGeom prst="rect">
            <a:avLst/>
          </a:prstGeom>
        </p:spPr>
      </p:pic>
      <p:pic>
        <p:nvPicPr>
          <p:cNvPr id="1025" name="Image 2">
            <a:extLst>
              <a:ext uri="{FF2B5EF4-FFF2-40B4-BE49-F238E27FC236}">
                <a16:creationId xmlns:a16="http://schemas.microsoft.com/office/drawing/2014/main" id="{C31B2252-2C1C-1953-B8D3-F8B9C476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097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497FA7-59F3-91ED-6523-C112CC3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25"/>
            <a:ext cx="1152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1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C7BC87-EC06-124E-BE61-7E0D2518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88" y="111827"/>
            <a:ext cx="11520488" cy="71987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2932A9-41DC-904D-98E4-F68E87B90932}"/>
              </a:ext>
            </a:extLst>
          </p:cNvPr>
          <p:cNvSpPr txBox="1"/>
          <p:nvPr/>
        </p:nvSpPr>
        <p:spPr>
          <a:xfrm>
            <a:off x="5331477" y="944495"/>
            <a:ext cx="115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                Du 20 au 24 janvier</a:t>
            </a:r>
            <a:endParaRPr lang="fr-FR" dirty="0">
              <a:solidFill>
                <a:srgbClr val="AF219B"/>
              </a:solidFill>
              <a:highlight>
                <a:srgbClr val="FF00FF"/>
              </a:highlight>
              <a:latin typeface="Baguet Scrip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8FD31E-F66B-9948-B269-EAAA428D94FE}"/>
              </a:ext>
            </a:extLst>
          </p:cNvPr>
          <p:cNvSpPr txBox="1">
            <a:spLocks noChangeAspect="1"/>
          </p:cNvSpPr>
          <p:nvPr/>
        </p:nvSpPr>
        <p:spPr>
          <a:xfrm>
            <a:off x="2324676" y="1874417"/>
            <a:ext cx="2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2B14AF-B454-7D4E-A130-99AE6B28B95D}"/>
              </a:ext>
            </a:extLst>
          </p:cNvPr>
          <p:cNvSpPr txBox="1">
            <a:spLocks noChangeAspect="1"/>
          </p:cNvSpPr>
          <p:nvPr/>
        </p:nvSpPr>
        <p:spPr>
          <a:xfrm>
            <a:off x="12105452" y="2037331"/>
            <a:ext cx="19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AAC663A-68F5-FE43-B483-E526AC56BAEF}"/>
              </a:ext>
            </a:extLst>
          </p:cNvPr>
          <p:cNvSpPr txBox="1">
            <a:spLocks noChangeAspect="1"/>
          </p:cNvSpPr>
          <p:nvPr/>
        </p:nvSpPr>
        <p:spPr>
          <a:xfrm>
            <a:off x="6994209" y="1674012"/>
            <a:ext cx="189935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Salade d’envides au comté , pommes et jambon</a:t>
            </a: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Poisson, crème de chorizo</a:t>
            </a: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Fromage/fruits</a:t>
            </a: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C00000"/>
              </a:solidFill>
              <a:latin typeface="Harlow Solid Italic" panose="04030604020F02020D02" pitchFamily="82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Harlow Solid Italic" panose="04030604020F02020D02" pitchFamily="82" charset="0"/>
                <a:cs typeface="Calibri" panose="020F0502020204030204" pitchFamily="34" charset="0"/>
              </a:rPr>
              <a:t>Nem 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Harlow Solid Italic" panose="04030604020F02020D02" pitchFamily="82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Harlow Solid Italic" panose="04030604020F02020D02" pitchFamily="82" charset="0"/>
                <a:cs typeface="Calibri" panose="020F0502020204030204" pitchFamily="34" charset="0"/>
              </a:rPr>
              <a:t>Poulet au caramel</a:t>
            </a: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Harlow Solid Italic" panose="04030604020F02020D02" pitchFamily="82" charset="0"/>
                <a:cs typeface="Calibri" panose="020F0502020204030204" pitchFamily="34" charset="0"/>
              </a:rPr>
              <a:t>Nouilles sautées aux légumes</a:t>
            </a:r>
          </a:p>
          <a:p>
            <a:pPr algn="ctr"/>
            <a:endParaRPr lang="fr-FR" sz="1600" dirty="0">
              <a:solidFill>
                <a:srgbClr val="C00000"/>
              </a:solidFill>
              <a:latin typeface="Harlow Solid Italic" panose="04030604020F02020D02" pitchFamily="82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Harlow Solid Italic" panose="04030604020F02020D02" pitchFamily="82" charset="0"/>
                <a:cs typeface="Calibri" panose="020F0502020204030204" pitchFamily="34" charset="0"/>
              </a:rPr>
              <a:t>Yaourt à la noix de</a:t>
            </a: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Harlow Solid Italic" panose="04030604020F02020D02" pitchFamily="82" charset="0"/>
                <a:cs typeface="Calibri" panose="020F0502020204030204" pitchFamily="34" charset="0"/>
              </a:rPr>
              <a:t>          coco</a:t>
            </a: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AF0750-02F7-824E-9DC5-C0E403673DF4}"/>
              </a:ext>
            </a:extLst>
          </p:cNvPr>
          <p:cNvSpPr txBox="1">
            <a:spLocks noChangeAspect="1"/>
          </p:cNvSpPr>
          <p:nvPr/>
        </p:nvSpPr>
        <p:spPr>
          <a:xfrm>
            <a:off x="9124692" y="1658623"/>
            <a:ext cx="1980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Soupe à l’oignon</a:t>
            </a:r>
          </a:p>
          <a:p>
            <a:pPr algn="ctr"/>
            <a:endParaRPr lang="fr-FR" sz="1600" dirty="0">
              <a:latin typeface="Brush Script MT" panose="03060802040406070304" pitchFamily="66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Émincé de dinde au citron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Duo de boulgour/quinoa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Liégeois au chocolat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726DD67-FC22-C74B-B286-821D0A84D3BB}"/>
              </a:ext>
            </a:extLst>
          </p:cNvPr>
          <p:cNvSpPr txBox="1">
            <a:spLocks noChangeAspect="1"/>
          </p:cNvSpPr>
          <p:nvPr/>
        </p:nvSpPr>
        <p:spPr>
          <a:xfrm>
            <a:off x="2554413" y="4771841"/>
            <a:ext cx="198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6535AB-E750-374A-AD9E-B83749EB3957}"/>
              </a:ext>
            </a:extLst>
          </p:cNvPr>
          <p:cNvSpPr txBox="1">
            <a:spLocks noChangeAspect="1"/>
          </p:cNvSpPr>
          <p:nvPr/>
        </p:nvSpPr>
        <p:spPr>
          <a:xfrm>
            <a:off x="9384550" y="4337603"/>
            <a:ext cx="18313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rgbClr val="FF0000"/>
              </a:solidFill>
              <a:latin typeface="Matura MT Script Capitals" panose="03020802060602070202" pitchFamily="66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Matura MT Script Capitals" panose="03020802060602070202" pitchFamily="66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Chou blanc à la moutarde à l’ancienne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Lasagnes aux légumes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Crème vanille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E08686-88A7-4D4D-99BF-B5C9C73DBCC5}"/>
              </a:ext>
            </a:extLst>
          </p:cNvPr>
          <p:cNvSpPr txBox="1"/>
          <p:nvPr/>
        </p:nvSpPr>
        <p:spPr>
          <a:xfrm>
            <a:off x="6406670" y="3797809"/>
            <a:ext cx="1116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dirty="0">
                <a:solidFill>
                  <a:schemeClr val="accent5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27 au  31 janvier</a:t>
            </a:r>
            <a:endParaRPr lang="fr-FR" dirty="0">
              <a:solidFill>
                <a:srgbClr val="AF219B"/>
              </a:solidFill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  </a:t>
            </a:r>
            <a:endParaRPr lang="fr-FR" sz="2400" b="1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64A62A-73EF-D1E6-6ADB-C4019958CB00}"/>
              </a:ext>
            </a:extLst>
          </p:cNvPr>
          <p:cNvSpPr txBox="1"/>
          <p:nvPr/>
        </p:nvSpPr>
        <p:spPr>
          <a:xfrm>
            <a:off x="82299" y="1467219"/>
            <a:ext cx="2242377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Quiche lorraine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Escalope de volaille aux champignons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Haricots verts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Yaourt au citron</a:t>
            </a: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Carottes râpées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Aux raisins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Poisson meunière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Jardinière de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légumes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Yaourts/fruits</a:t>
            </a: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D43F06-5BD8-2FEE-B277-C3A5BCFCDCC4}"/>
              </a:ext>
            </a:extLst>
          </p:cNvPr>
          <p:cNvSpPr txBox="1">
            <a:spLocks noChangeAspect="1"/>
          </p:cNvSpPr>
          <p:nvPr/>
        </p:nvSpPr>
        <p:spPr>
          <a:xfrm>
            <a:off x="2582077" y="1783416"/>
            <a:ext cx="189935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Houmous de patate douce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Pasta y </a:t>
            </a:r>
            <a:r>
              <a:rPr lang="fr-FR" sz="16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fagioli</a:t>
            </a:r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Flan  pâtissier</a:t>
            </a: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Wraps jambon/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boursin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Pané de dinde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Purée de brocolis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Beignet chocolat</a:t>
            </a: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 16" descr="Une image contenant texte, extérieur, casino, signe&#10;&#10;Description générée automatiquement">
            <a:extLst>
              <a:ext uri="{FF2B5EF4-FFF2-40B4-BE49-F238E27FC236}">
                <a16:creationId xmlns:a16="http://schemas.microsoft.com/office/drawing/2014/main" id="{CBCCEBB1-AFC3-5EEE-C0B4-3D9CAB479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77" y="643170"/>
            <a:ext cx="323866" cy="3238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02767C-C81C-8688-05DA-8F22E5907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427043" y="5658003"/>
            <a:ext cx="472155" cy="2141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743D1E-CEDC-A6EB-6684-5E1A8AE27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585" y="4411618"/>
            <a:ext cx="292866" cy="278256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6D1FEC-D6A0-98A4-1668-671208B34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581" y="1571340"/>
            <a:ext cx="379358" cy="3505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B37DC9F-C442-0842-E6D3-71BE80A8D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052" y="5026818"/>
            <a:ext cx="267565" cy="25421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B9EE0CD-B10F-1CB8-FD4A-9ED765060B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27" y="5765068"/>
            <a:ext cx="325030" cy="3088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C3F519D-3075-858C-C9BA-6F494A68C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5" y="4136432"/>
            <a:ext cx="323865" cy="3077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A3BA371-A945-C50C-D6BD-6229763CE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988" y="5068205"/>
            <a:ext cx="340833" cy="32383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5B10B39-42C2-FB26-35FC-77441849A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70" y="2624442"/>
            <a:ext cx="491210" cy="2227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1D0C8F9-71F0-048D-02CB-262ABF393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938" y="5834819"/>
            <a:ext cx="442496" cy="23906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DE4FD88-C416-3B21-D323-52E5304BB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39" y="2283474"/>
            <a:ext cx="486403" cy="22059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7A64B70-DBB5-C149-C1E8-9FFEBB9A9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767" y="3639878"/>
            <a:ext cx="292445" cy="27785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6A3D1AE-2D69-9DB8-3DEC-067A2553AC3F}"/>
              </a:ext>
            </a:extLst>
          </p:cNvPr>
          <p:cNvSpPr txBox="1">
            <a:spLocks noChangeAspect="1"/>
          </p:cNvSpPr>
          <p:nvPr/>
        </p:nvSpPr>
        <p:spPr>
          <a:xfrm>
            <a:off x="4586416" y="1308114"/>
            <a:ext cx="1980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Batavia au fromage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Échine de porc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Gratin dauphinois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Petits suisses aux fruits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 Velouté de bolet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Canard à l’orange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Crème dessert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C39593A2-0795-279D-4645-FEE0210E0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140" y="2578974"/>
            <a:ext cx="226041" cy="21476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2951A3D-EFC2-ED44-D5AD-9DCB013FD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708" y="4073024"/>
            <a:ext cx="226041" cy="21476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5FB788F-945A-4563-2C89-04AB6BAE7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063" y="2040303"/>
            <a:ext cx="282150" cy="26807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D8E50FC2-75B5-7B2E-3B94-E7CE1731B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08" y="3583807"/>
            <a:ext cx="325030" cy="30881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D6C1AC6-02A2-9F4B-6F91-273C21BCF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709" y="1831864"/>
            <a:ext cx="271022" cy="25750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CD6C0A8-3690-C1E9-F6CD-4193DBD51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201" y="3102232"/>
            <a:ext cx="231845" cy="22027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CBE7537-85E4-0726-B429-94F1E2F0C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161" y="1460043"/>
            <a:ext cx="548459" cy="248735"/>
          </a:xfrm>
          <a:prstGeom prst="rect">
            <a:avLst/>
          </a:prstGeom>
        </p:spPr>
      </p:pic>
      <p:pic>
        <p:nvPicPr>
          <p:cNvPr id="49" name="Image 4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7A827E-4F45-C3D1-9061-94C24AE0B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756" y="2394944"/>
            <a:ext cx="356634" cy="32958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BE4E74-9CF6-764C-0688-0190BB4E9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2" y="4463143"/>
            <a:ext cx="441682" cy="20031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CB4E812-8C05-E049-E4B9-78456ECF8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124" y="5215125"/>
            <a:ext cx="491210" cy="222772"/>
          </a:xfrm>
          <a:prstGeom prst="rect">
            <a:avLst/>
          </a:prstGeom>
        </p:spPr>
      </p:pic>
      <p:pic>
        <p:nvPicPr>
          <p:cNvPr id="4" name="Image 3" descr="Une image contenant logo, clipart, Graphique, Police&#10;&#10;Description générée automatiquement">
            <a:extLst>
              <a:ext uri="{FF2B5EF4-FFF2-40B4-BE49-F238E27FC236}">
                <a16:creationId xmlns:a16="http://schemas.microsoft.com/office/drawing/2014/main" id="{4E1A8986-AEF5-E0E5-BD9B-3A90CDDC8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879" y="111827"/>
            <a:ext cx="1209675" cy="7239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F5D6275-EDF8-510C-AF21-68D4C760D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35" y="1598482"/>
            <a:ext cx="486403" cy="22059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B227C4E-7284-47B2-3345-A307C002B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95" y="1052482"/>
            <a:ext cx="271180" cy="34198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C3E3F40-EB56-95B7-D487-7558158C8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55" y="3190096"/>
            <a:ext cx="491210" cy="22277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206FB17-802F-4986-9942-493477A30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05" y="1956699"/>
            <a:ext cx="491210" cy="222772"/>
          </a:xfrm>
          <a:prstGeom prst="rect">
            <a:avLst/>
          </a:prstGeom>
        </p:spPr>
      </p:pic>
      <p:pic>
        <p:nvPicPr>
          <p:cNvPr id="1025" name="Image 2">
            <a:extLst>
              <a:ext uri="{FF2B5EF4-FFF2-40B4-BE49-F238E27FC236}">
                <a16:creationId xmlns:a16="http://schemas.microsoft.com/office/drawing/2014/main" id="{C31B2252-2C1C-1953-B8D3-F8B9C476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097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497FA7-59F3-91ED-6523-C112CC3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25"/>
            <a:ext cx="1152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8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C7BC87-EC06-124E-BE61-7E0D25185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188" y="111827"/>
            <a:ext cx="11520488" cy="71987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2932A9-41DC-904D-98E4-F68E87B90932}"/>
              </a:ext>
            </a:extLst>
          </p:cNvPr>
          <p:cNvSpPr txBox="1"/>
          <p:nvPr/>
        </p:nvSpPr>
        <p:spPr>
          <a:xfrm>
            <a:off x="5331477" y="944495"/>
            <a:ext cx="115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                Du 3 au 7 février</a:t>
            </a:r>
            <a:endParaRPr lang="fr-FR" dirty="0">
              <a:solidFill>
                <a:srgbClr val="AF219B"/>
              </a:solidFill>
              <a:highlight>
                <a:srgbClr val="FF00FF"/>
              </a:highlight>
              <a:latin typeface="Baguet Scrip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8FD31E-F66B-9948-B269-EAAA428D94FE}"/>
              </a:ext>
            </a:extLst>
          </p:cNvPr>
          <p:cNvSpPr txBox="1">
            <a:spLocks noChangeAspect="1"/>
          </p:cNvSpPr>
          <p:nvPr/>
        </p:nvSpPr>
        <p:spPr>
          <a:xfrm>
            <a:off x="2324676" y="1874417"/>
            <a:ext cx="2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2B14AF-B454-7D4E-A130-99AE6B28B95D}"/>
              </a:ext>
            </a:extLst>
          </p:cNvPr>
          <p:cNvSpPr txBox="1">
            <a:spLocks noChangeAspect="1"/>
          </p:cNvSpPr>
          <p:nvPr/>
        </p:nvSpPr>
        <p:spPr>
          <a:xfrm>
            <a:off x="12105452" y="2037331"/>
            <a:ext cx="19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AAC663A-68F5-FE43-B483-E526AC56BAEF}"/>
              </a:ext>
            </a:extLst>
          </p:cNvPr>
          <p:cNvSpPr txBox="1">
            <a:spLocks noChangeAspect="1"/>
          </p:cNvSpPr>
          <p:nvPr/>
        </p:nvSpPr>
        <p:spPr>
          <a:xfrm>
            <a:off x="7039055" y="1756429"/>
            <a:ext cx="189935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Salade alsacienne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Emincé de dinde au curry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riz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Chou vanille</a:t>
            </a: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solidFill>
                  <a:srgbClr val="92D05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À tous  </a:t>
            </a:r>
            <a:r>
              <a:rPr lang="fr-FR" sz="2000" dirty="0">
                <a:solidFill>
                  <a:srgbClr val="FF00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!</a:t>
            </a: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AF0750-02F7-824E-9DC5-C0E403673DF4}"/>
              </a:ext>
            </a:extLst>
          </p:cNvPr>
          <p:cNvSpPr txBox="1">
            <a:spLocks noChangeAspect="1"/>
          </p:cNvSpPr>
          <p:nvPr/>
        </p:nvSpPr>
        <p:spPr>
          <a:xfrm>
            <a:off x="9112992" y="1692503"/>
            <a:ext cx="198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Céleri rémoulade</a:t>
            </a:r>
          </a:p>
          <a:p>
            <a:pPr algn="ctr"/>
            <a:endParaRPr lang="fr-FR" sz="1600" dirty="0">
              <a:latin typeface="Brush Script MT" panose="03060802040406070304" pitchFamily="66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omelette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frites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Fromage blanc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726DD67-FC22-C74B-B286-821D0A84D3BB}"/>
              </a:ext>
            </a:extLst>
          </p:cNvPr>
          <p:cNvSpPr txBox="1">
            <a:spLocks noChangeAspect="1"/>
          </p:cNvSpPr>
          <p:nvPr/>
        </p:nvSpPr>
        <p:spPr>
          <a:xfrm>
            <a:off x="2554413" y="4771841"/>
            <a:ext cx="198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6535AB-E750-374A-AD9E-B83749EB3957}"/>
              </a:ext>
            </a:extLst>
          </p:cNvPr>
          <p:cNvSpPr txBox="1">
            <a:spLocks noChangeAspect="1"/>
          </p:cNvSpPr>
          <p:nvPr/>
        </p:nvSpPr>
        <p:spPr>
          <a:xfrm>
            <a:off x="9384550" y="4337603"/>
            <a:ext cx="1831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rgbClr val="FF0000"/>
              </a:solidFill>
              <a:latin typeface="Matura MT Script Capitals" panose="03020802060602070202" pitchFamily="66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Matura MT Script Capitals" panose="03020802060602070202" pitchFamily="66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E08686-88A7-4D4D-99BF-B5C9C73DBCC5}"/>
              </a:ext>
            </a:extLst>
          </p:cNvPr>
          <p:cNvSpPr txBox="1"/>
          <p:nvPr/>
        </p:nvSpPr>
        <p:spPr>
          <a:xfrm>
            <a:off x="6406670" y="3797809"/>
            <a:ext cx="1116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F219B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VACANCES     </a:t>
            </a:r>
            <a:r>
              <a:rPr lang="fr-FR" dirty="0">
                <a:solidFill>
                  <a:schemeClr val="accent5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10 au 14 Février</a:t>
            </a:r>
            <a:endParaRPr lang="fr-FR" dirty="0">
              <a:solidFill>
                <a:srgbClr val="AF219B"/>
              </a:solidFill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  </a:t>
            </a:r>
            <a:endParaRPr lang="fr-FR" sz="2400" b="1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64A62A-73EF-D1E6-6ADB-C4019958CB00}"/>
              </a:ext>
            </a:extLst>
          </p:cNvPr>
          <p:cNvSpPr txBox="1"/>
          <p:nvPr/>
        </p:nvSpPr>
        <p:spPr>
          <a:xfrm>
            <a:off x="136558" y="1572706"/>
            <a:ext cx="22423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Batavia au comté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Ficelle picarde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Crêpe au chocolat</a:t>
            </a: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2000" spc="-1" dirty="0">
              <a:latin typeface="Blackadder ITC" panose="04020505051007020D02" pitchFamily="82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D43F06-5BD8-2FEE-B277-C3A5BCFCDCC4}"/>
              </a:ext>
            </a:extLst>
          </p:cNvPr>
          <p:cNvSpPr txBox="1">
            <a:spLocks noChangeAspect="1"/>
          </p:cNvSpPr>
          <p:nvPr/>
        </p:nvSpPr>
        <p:spPr>
          <a:xfrm>
            <a:off x="2495573" y="1800225"/>
            <a:ext cx="18993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Galettes emmental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Bratwurst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Chou braisé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yaourt</a:t>
            </a: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Bonnes </a:t>
            </a: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accent2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 16" descr="Une image contenant texte, extérieur, casino, signe&#10;&#10;Description générée automatiquement">
            <a:extLst>
              <a:ext uri="{FF2B5EF4-FFF2-40B4-BE49-F238E27FC236}">
                <a16:creationId xmlns:a16="http://schemas.microsoft.com/office/drawing/2014/main" id="{CBCCEBB1-AFC3-5EEE-C0B4-3D9CAB479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77" y="643170"/>
            <a:ext cx="323866" cy="3238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02767C-C81C-8688-05DA-8F22E5907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427043" y="5658003"/>
            <a:ext cx="472155" cy="2141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743D1E-CEDC-A6EB-6684-5E1A8AE27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30" y="3999307"/>
            <a:ext cx="292866" cy="278256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6D1FEC-D6A0-98A4-1668-671208B34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581" y="1571340"/>
            <a:ext cx="379358" cy="3505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B37DC9F-C442-0842-E6D3-71BE80A8D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06" y="3351152"/>
            <a:ext cx="267565" cy="25421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B9EE0CD-B10F-1CB8-FD4A-9ED765060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27" y="5765068"/>
            <a:ext cx="325030" cy="3088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C3F519D-3075-858C-C9BA-6F494A68C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5" y="4136432"/>
            <a:ext cx="323865" cy="3077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A3BA371-A945-C50C-D6BD-6229763CE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988" y="5068205"/>
            <a:ext cx="340833" cy="32383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5B10B39-42C2-FB26-35FC-77441849A1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70" y="2624442"/>
            <a:ext cx="491210" cy="2227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1D0C8F9-71F0-048D-02CB-262ABF3939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938" y="5834819"/>
            <a:ext cx="442496" cy="23906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DE4FD88-C416-3B21-D323-52E5304BBA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39" y="2283474"/>
            <a:ext cx="486403" cy="22059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7A64B70-DBB5-C149-C1E8-9FFEBB9A9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767" y="3639878"/>
            <a:ext cx="292445" cy="27785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6A3D1AE-2D69-9DB8-3DEC-067A2553AC3F}"/>
              </a:ext>
            </a:extLst>
          </p:cNvPr>
          <p:cNvSpPr txBox="1">
            <a:spLocks noChangeAspect="1"/>
          </p:cNvSpPr>
          <p:nvPr/>
        </p:nvSpPr>
        <p:spPr>
          <a:xfrm>
            <a:off x="4586416" y="1308114"/>
            <a:ext cx="1980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Betterave râpée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Noisettes de poulet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pâtes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Panacotta fruits rouges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rgbClr val="9917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vacances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C39593A2-0795-279D-4645-FEE0210E04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140" y="2578974"/>
            <a:ext cx="226041" cy="21476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2951A3D-EFC2-ED44-D5AD-9DCB013FD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82" y="4126432"/>
            <a:ext cx="226041" cy="21476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5FB788F-945A-4563-2C89-04AB6BAE7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063" y="2040303"/>
            <a:ext cx="282150" cy="26807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D8E50FC2-75B5-7B2E-3B94-E7CE1731B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08" y="3583807"/>
            <a:ext cx="325030" cy="30881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D6C1AC6-02A2-9F4B-6F91-273C21BCF4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709" y="1831864"/>
            <a:ext cx="271022" cy="25750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CD6C0A8-3690-C1E9-F6CD-4193DBD51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201" y="3102232"/>
            <a:ext cx="231845" cy="22027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CBE7537-85E4-0726-B429-94F1E2F0CA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161" y="1460043"/>
            <a:ext cx="548459" cy="248735"/>
          </a:xfrm>
          <a:prstGeom prst="rect">
            <a:avLst/>
          </a:prstGeom>
        </p:spPr>
      </p:pic>
      <p:pic>
        <p:nvPicPr>
          <p:cNvPr id="49" name="Image 4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7A827E-4F45-C3D1-9061-94C24AE0B1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756" y="2394944"/>
            <a:ext cx="356634" cy="32958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BE4E74-9CF6-764C-0688-0190BB4E9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2" y="4463143"/>
            <a:ext cx="441682" cy="20031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CB4E812-8C05-E049-E4B9-78456ECF8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124" y="5215125"/>
            <a:ext cx="491210" cy="222772"/>
          </a:xfrm>
          <a:prstGeom prst="rect">
            <a:avLst/>
          </a:prstGeom>
        </p:spPr>
      </p:pic>
      <p:pic>
        <p:nvPicPr>
          <p:cNvPr id="4" name="Image 3" descr="Une image contenant logo, clipart, Graphique, Police&#10;&#10;Description générée automatiquement">
            <a:extLst>
              <a:ext uri="{FF2B5EF4-FFF2-40B4-BE49-F238E27FC236}">
                <a16:creationId xmlns:a16="http://schemas.microsoft.com/office/drawing/2014/main" id="{4E1A8986-AEF5-E0E5-BD9B-3A90CDDC86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8879" y="111827"/>
            <a:ext cx="1209675" cy="7239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F5D6275-EDF8-510C-AF21-68D4C760D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35" y="1598482"/>
            <a:ext cx="486403" cy="22059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B227C4E-7284-47B2-3345-A307C002B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95" y="1052482"/>
            <a:ext cx="271180" cy="34198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C3E3F40-EB56-95B7-D487-7558158C8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55" y="3190096"/>
            <a:ext cx="491210" cy="22277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206FB17-802F-4986-9942-493477A30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05" y="1956699"/>
            <a:ext cx="491210" cy="222772"/>
          </a:xfrm>
          <a:prstGeom prst="rect">
            <a:avLst/>
          </a:prstGeom>
        </p:spPr>
      </p:pic>
      <p:pic>
        <p:nvPicPr>
          <p:cNvPr id="1025" name="Image 2">
            <a:extLst>
              <a:ext uri="{FF2B5EF4-FFF2-40B4-BE49-F238E27FC236}">
                <a16:creationId xmlns:a16="http://schemas.microsoft.com/office/drawing/2014/main" id="{C31B2252-2C1C-1953-B8D3-F8B9C476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097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497FA7-59F3-91ED-6523-C112CC3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25"/>
            <a:ext cx="1152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5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15507</TotalTime>
  <Words>335</Words>
  <Application>Microsoft Office PowerPoint</Application>
  <PresentationFormat>Personnalisé</PresentationFormat>
  <Paragraphs>437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Algerian</vt:lpstr>
      <vt:lpstr>Arial</vt:lpstr>
      <vt:lpstr>Baguet Script</vt:lpstr>
      <vt:lpstr>Bauhaus 93</vt:lpstr>
      <vt:lpstr>Blackadder ITC</vt:lpstr>
      <vt:lpstr>Brush Script MT</vt:lpstr>
      <vt:lpstr>Calibri</vt:lpstr>
      <vt:lpstr>Gill Sans MT</vt:lpstr>
      <vt:lpstr>Harlow Solid Italic</vt:lpstr>
      <vt:lpstr>Matura MT Script Capitals</vt:lpstr>
      <vt:lpstr>Galerie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ACF LOCATION</dc:creator>
  <cp:lastModifiedBy>Valérie LESEINE</cp:lastModifiedBy>
  <cp:revision>65</cp:revision>
  <cp:lastPrinted>2025-01-08T07:28:58Z</cp:lastPrinted>
  <dcterms:created xsi:type="dcterms:W3CDTF">2018-09-18T07:52:18Z</dcterms:created>
  <dcterms:modified xsi:type="dcterms:W3CDTF">2025-01-21T13:03:09Z</dcterms:modified>
</cp:coreProperties>
</file>